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3" r:id="rId6"/>
    <p:sldId id="261" r:id="rId7"/>
    <p:sldId id="262" r:id="rId8"/>
    <p:sldId id="264" r:id="rId9"/>
    <p:sldId id="265" r:id="rId10"/>
    <p:sldId id="267" r:id="rId11"/>
    <p:sldId id="260" r:id="rId12"/>
  </p:sldIdLst>
  <p:sldSz cx="9144000" cy="6858000" type="overhead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E9"/>
    <a:srgbClr val="FBF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8"/>
    <p:restoredTop sz="83917"/>
  </p:normalViewPr>
  <p:slideViewPr>
    <p:cSldViewPr snapToGrid="0" snapToObjects="1">
      <p:cViewPr>
        <p:scale>
          <a:sx n="110" d="100"/>
          <a:sy n="110" d="100"/>
        </p:scale>
        <p:origin x="151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7885-7558-924A-A0EE-BDDA4276B484}" type="datetimeFigureOut">
              <a:rPr lang="en-US" smtClean="0"/>
              <a:t>3/29/21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D164D-A4BE-3647-B4BF-0D09CD7AF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96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 lvl="1"/>
            <a:r>
              <a:rPr lang="en-GB" dirty="0"/>
              <a:t>Eurasian – 103 outdoor urban a resolution of 1152 × 768 and also files containing ground truth vanishing points and line segments</a:t>
            </a:r>
          </a:p>
          <a:p>
            <a:pPr lvl="1"/>
            <a:r>
              <a:rPr lang="en-GB" dirty="0"/>
              <a:t>an scenes York Urban Cities – 102 images of urban environments, 45 indoor and 57 outdoor, each image at a resolution of 640 x 480 and also includes ground truth vanishing points and line segments</a:t>
            </a:r>
          </a:p>
          <a:p>
            <a:pPr lvl="1"/>
            <a:r>
              <a:rPr lang="en-GB" dirty="0"/>
              <a:t>Toulouse – 114 images with a resolution of 1920 x 1080, with ground truth line segment end points and which vanishing point they are associated with but not he vanishing point itself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D164D-A4BE-3647-B4BF-0D09CD7AFD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07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P1020177 =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27.854278</a:t>
            </a:r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D164D-A4BE-3647-B4BF-0D09CD7AFD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101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D164D-A4BE-3647-B4BF-0D09CD7AFD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50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16/4/20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8CCBD-96E2-8F47-A81E-19DA25FF0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7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16/4/20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8CCBD-96E2-8F47-A81E-19DA25FF0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14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16/4/20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8CCBD-96E2-8F47-A81E-19DA25FF0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73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16/4/20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8CCBD-96E2-8F47-A81E-19DA25FF0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0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16/4/20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8CCBD-96E2-8F47-A81E-19DA25FF0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92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16/4/20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8CCBD-96E2-8F47-A81E-19DA25FF0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66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16/4/20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8CCBD-96E2-8F47-A81E-19DA25FF0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04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16/4/20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8CCBD-96E2-8F47-A81E-19DA25FF0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40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16/4/20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8CCBD-96E2-8F47-A81E-19DA25FF0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264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16/4/20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8CCBD-96E2-8F47-A81E-19DA25FF0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51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16/4/20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8CCBD-96E2-8F47-A81E-19DA25FF0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01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16/4/20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8CCBD-96E2-8F47-A81E-19DA25FF06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4587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300" y="321733"/>
            <a:ext cx="8680116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AD1AF7-90A3-D341-8CC9-4D56C60C9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2"/>
            <a:ext cx="6858000" cy="2840037"/>
          </a:xfrm>
        </p:spPr>
        <p:txBody>
          <a:bodyPr>
            <a:normAutofit/>
          </a:bodyPr>
          <a:lstStyle/>
          <a:p>
            <a:r>
              <a:rPr lang="en-US" sz="5000" dirty="0"/>
              <a:t>Vanishing Point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C48F2-F09F-FE4D-BEA4-F4584F69D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256436"/>
            <a:ext cx="6858000" cy="16008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Harry Beggs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3300" y="4109417"/>
            <a:ext cx="20574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497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14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E0720-3DBA-864A-BD60-D3730816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0" y="4501453"/>
            <a:ext cx="818223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6000" dirty="0"/>
              <a:t>Img_1842</a:t>
            </a:r>
            <a:endParaRPr lang="en-US" sz="5700" dirty="0"/>
          </a:p>
        </p:txBody>
      </p:sp>
      <p:pic>
        <p:nvPicPr>
          <p:cNvPr id="8" name="Content Placeholder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6CEA979-1418-F24C-9227-1CDE917AF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898" t="16908" r="10000" b="18310"/>
          <a:stretch/>
        </p:blipFill>
        <p:spPr>
          <a:xfrm>
            <a:off x="240030" y="1086914"/>
            <a:ext cx="4210812" cy="2361596"/>
          </a:xfrm>
          <a:prstGeom prst="rect">
            <a:avLst/>
          </a:prstGeom>
        </p:spPr>
      </p:pic>
      <p:pic>
        <p:nvPicPr>
          <p:cNvPr id="10" name="Picture 9" descr="A picture containing outdoor, building, sky, apartment building&#10;&#10;Description automatically generated">
            <a:extLst>
              <a:ext uri="{FF2B5EF4-FFF2-40B4-BE49-F238E27FC236}">
                <a16:creationId xmlns:a16="http://schemas.microsoft.com/office/drawing/2014/main" id="{FFAFCB3C-3AD1-5443-84A8-794EC2770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872" y="1083421"/>
            <a:ext cx="4210812" cy="2368581"/>
          </a:xfrm>
          <a:prstGeom prst="rect">
            <a:avLst/>
          </a:prstGeom>
        </p:spPr>
      </p:pic>
      <p:sp>
        <p:nvSpPr>
          <p:cNvPr id="3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7560" y="5594358"/>
            <a:ext cx="2468880" cy="18288"/>
          </a:xfrm>
          <a:custGeom>
            <a:avLst/>
            <a:gdLst>
              <a:gd name="connsiteX0" fmla="*/ 0 w 2468880"/>
              <a:gd name="connsiteY0" fmla="*/ 0 h 18288"/>
              <a:gd name="connsiteX1" fmla="*/ 592531 w 2468880"/>
              <a:gd name="connsiteY1" fmla="*/ 0 h 18288"/>
              <a:gd name="connsiteX2" fmla="*/ 1160374 w 2468880"/>
              <a:gd name="connsiteY2" fmla="*/ 0 h 18288"/>
              <a:gd name="connsiteX3" fmla="*/ 1728216 w 2468880"/>
              <a:gd name="connsiteY3" fmla="*/ 0 h 18288"/>
              <a:gd name="connsiteX4" fmla="*/ 2468880 w 2468880"/>
              <a:gd name="connsiteY4" fmla="*/ 0 h 18288"/>
              <a:gd name="connsiteX5" fmla="*/ 2468880 w 2468880"/>
              <a:gd name="connsiteY5" fmla="*/ 18288 h 18288"/>
              <a:gd name="connsiteX6" fmla="*/ 1802282 w 2468880"/>
              <a:gd name="connsiteY6" fmla="*/ 18288 h 18288"/>
              <a:gd name="connsiteX7" fmla="*/ 1209751 w 2468880"/>
              <a:gd name="connsiteY7" fmla="*/ 18288 h 18288"/>
              <a:gd name="connsiteX8" fmla="*/ 641909 w 2468880"/>
              <a:gd name="connsiteY8" fmla="*/ 18288 h 18288"/>
              <a:gd name="connsiteX9" fmla="*/ 0 w 2468880"/>
              <a:gd name="connsiteY9" fmla="*/ 18288 h 18288"/>
              <a:gd name="connsiteX10" fmla="*/ 0 w 2468880"/>
              <a:gd name="connsiteY10" fmla="*/ 0 h 18288"/>
              <a:gd name="connsiteX0" fmla="*/ 0 w 2468880"/>
              <a:gd name="connsiteY0" fmla="*/ 0 h 18288"/>
              <a:gd name="connsiteX1" fmla="*/ 567842 w 2468880"/>
              <a:gd name="connsiteY1" fmla="*/ 0 h 18288"/>
              <a:gd name="connsiteX2" fmla="*/ 1234440 w 2468880"/>
              <a:gd name="connsiteY2" fmla="*/ 0 h 18288"/>
              <a:gd name="connsiteX3" fmla="*/ 1777594 w 2468880"/>
              <a:gd name="connsiteY3" fmla="*/ 0 h 18288"/>
              <a:gd name="connsiteX4" fmla="*/ 2468880 w 2468880"/>
              <a:gd name="connsiteY4" fmla="*/ 0 h 18288"/>
              <a:gd name="connsiteX5" fmla="*/ 2468880 w 2468880"/>
              <a:gd name="connsiteY5" fmla="*/ 18288 h 18288"/>
              <a:gd name="connsiteX6" fmla="*/ 1876349 w 2468880"/>
              <a:gd name="connsiteY6" fmla="*/ 18288 h 18288"/>
              <a:gd name="connsiteX7" fmla="*/ 1209751 w 2468880"/>
              <a:gd name="connsiteY7" fmla="*/ 18288 h 18288"/>
              <a:gd name="connsiteX8" fmla="*/ 617220 w 2468880"/>
              <a:gd name="connsiteY8" fmla="*/ 18288 h 18288"/>
              <a:gd name="connsiteX9" fmla="*/ 0 w 2468880"/>
              <a:gd name="connsiteY9" fmla="*/ 18288 h 18288"/>
              <a:gd name="connsiteX10" fmla="*/ 0 w 246888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68880" h="18288" fill="none" extrusionOk="0">
                <a:moveTo>
                  <a:pt x="0" y="0"/>
                </a:moveTo>
                <a:cubicBezTo>
                  <a:pt x="172691" y="-12357"/>
                  <a:pt x="387089" y="31321"/>
                  <a:pt x="592531" y="0"/>
                </a:cubicBezTo>
                <a:cubicBezTo>
                  <a:pt x="767979" y="-23244"/>
                  <a:pt x="871733" y="8472"/>
                  <a:pt x="1160374" y="0"/>
                </a:cubicBezTo>
                <a:cubicBezTo>
                  <a:pt x="1449601" y="-3911"/>
                  <a:pt x="1607266" y="19376"/>
                  <a:pt x="1728216" y="0"/>
                </a:cubicBezTo>
                <a:cubicBezTo>
                  <a:pt x="1818829" y="-58888"/>
                  <a:pt x="2275430" y="-9413"/>
                  <a:pt x="2468880" y="0"/>
                </a:cubicBezTo>
                <a:cubicBezTo>
                  <a:pt x="2467145" y="5314"/>
                  <a:pt x="2470816" y="12013"/>
                  <a:pt x="2468880" y="18288"/>
                </a:cubicBezTo>
                <a:cubicBezTo>
                  <a:pt x="2232442" y="-3319"/>
                  <a:pt x="2078773" y="23053"/>
                  <a:pt x="1802282" y="18288"/>
                </a:cubicBezTo>
                <a:cubicBezTo>
                  <a:pt x="1540683" y="32618"/>
                  <a:pt x="1384233" y="17358"/>
                  <a:pt x="1209751" y="18288"/>
                </a:cubicBezTo>
                <a:cubicBezTo>
                  <a:pt x="1038679" y="-28357"/>
                  <a:pt x="820616" y="4958"/>
                  <a:pt x="641909" y="18288"/>
                </a:cubicBezTo>
                <a:cubicBezTo>
                  <a:pt x="423595" y="12488"/>
                  <a:pt x="155068" y="41456"/>
                  <a:pt x="0" y="18288"/>
                </a:cubicBezTo>
                <a:cubicBezTo>
                  <a:pt x="898" y="13406"/>
                  <a:pt x="19" y="4120"/>
                  <a:pt x="0" y="0"/>
                </a:cubicBezTo>
                <a:close/>
              </a:path>
              <a:path w="2468880" h="18288" stroke="0" extrusionOk="0">
                <a:moveTo>
                  <a:pt x="0" y="0"/>
                </a:moveTo>
                <a:cubicBezTo>
                  <a:pt x="201127" y="34474"/>
                  <a:pt x="321325" y="11273"/>
                  <a:pt x="567842" y="0"/>
                </a:cubicBezTo>
                <a:cubicBezTo>
                  <a:pt x="816255" y="-37660"/>
                  <a:pt x="940209" y="-838"/>
                  <a:pt x="1234440" y="0"/>
                </a:cubicBezTo>
                <a:cubicBezTo>
                  <a:pt x="1509789" y="16874"/>
                  <a:pt x="1664509" y="5689"/>
                  <a:pt x="1777594" y="0"/>
                </a:cubicBezTo>
                <a:cubicBezTo>
                  <a:pt x="1845726" y="-6548"/>
                  <a:pt x="2193196" y="19370"/>
                  <a:pt x="2468880" y="0"/>
                </a:cubicBezTo>
                <a:cubicBezTo>
                  <a:pt x="2468174" y="8377"/>
                  <a:pt x="2470272" y="13210"/>
                  <a:pt x="2468880" y="18288"/>
                </a:cubicBezTo>
                <a:cubicBezTo>
                  <a:pt x="2271382" y="44380"/>
                  <a:pt x="1978656" y="31741"/>
                  <a:pt x="1876349" y="18288"/>
                </a:cubicBezTo>
                <a:cubicBezTo>
                  <a:pt x="1751977" y="-6016"/>
                  <a:pt x="1388067" y="3222"/>
                  <a:pt x="1209751" y="18288"/>
                </a:cubicBezTo>
                <a:cubicBezTo>
                  <a:pt x="1065802" y="31061"/>
                  <a:pt x="753821" y="-1004"/>
                  <a:pt x="617220" y="18288"/>
                </a:cubicBezTo>
                <a:cubicBezTo>
                  <a:pt x="481425" y="28412"/>
                  <a:pt x="248319" y="-391"/>
                  <a:pt x="0" y="18288"/>
                </a:cubicBezTo>
                <a:cubicBezTo>
                  <a:pt x="-445" y="10205"/>
                  <a:pt x="-140" y="6087"/>
                  <a:pt x="0" y="0"/>
                </a:cubicBezTo>
                <a:close/>
              </a:path>
              <a:path w="2468880" h="18288" fill="none" stroke="0" extrusionOk="0">
                <a:moveTo>
                  <a:pt x="0" y="0"/>
                </a:moveTo>
                <a:cubicBezTo>
                  <a:pt x="191987" y="-31891"/>
                  <a:pt x="414837" y="25678"/>
                  <a:pt x="592531" y="0"/>
                </a:cubicBezTo>
                <a:cubicBezTo>
                  <a:pt x="785000" y="-43603"/>
                  <a:pt x="868560" y="12415"/>
                  <a:pt x="1160374" y="0"/>
                </a:cubicBezTo>
                <a:cubicBezTo>
                  <a:pt x="1441409" y="-18672"/>
                  <a:pt x="1600372" y="47113"/>
                  <a:pt x="1728216" y="0"/>
                </a:cubicBezTo>
                <a:cubicBezTo>
                  <a:pt x="1847110" y="23792"/>
                  <a:pt x="2233557" y="23802"/>
                  <a:pt x="2468880" y="0"/>
                </a:cubicBezTo>
                <a:cubicBezTo>
                  <a:pt x="2467752" y="4917"/>
                  <a:pt x="2468978" y="13565"/>
                  <a:pt x="2468880" y="18288"/>
                </a:cubicBezTo>
                <a:cubicBezTo>
                  <a:pt x="2265563" y="-17971"/>
                  <a:pt x="2033349" y="16262"/>
                  <a:pt x="1802282" y="18288"/>
                </a:cubicBezTo>
                <a:cubicBezTo>
                  <a:pt x="1512355" y="31573"/>
                  <a:pt x="1367809" y="29302"/>
                  <a:pt x="1209751" y="18288"/>
                </a:cubicBezTo>
                <a:cubicBezTo>
                  <a:pt x="1060405" y="26129"/>
                  <a:pt x="875661" y="10838"/>
                  <a:pt x="641909" y="18288"/>
                </a:cubicBezTo>
                <a:cubicBezTo>
                  <a:pt x="461670" y="14581"/>
                  <a:pt x="162829" y="18463"/>
                  <a:pt x="0" y="18288"/>
                </a:cubicBezTo>
                <a:cubicBezTo>
                  <a:pt x="913" y="12991"/>
                  <a:pt x="-1021" y="455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468880"/>
                      <a:gd name="connsiteY0" fmla="*/ 0 h 18288"/>
                      <a:gd name="connsiteX1" fmla="*/ 592531 w 2468880"/>
                      <a:gd name="connsiteY1" fmla="*/ 0 h 18288"/>
                      <a:gd name="connsiteX2" fmla="*/ 1160374 w 2468880"/>
                      <a:gd name="connsiteY2" fmla="*/ 0 h 18288"/>
                      <a:gd name="connsiteX3" fmla="*/ 1728216 w 2468880"/>
                      <a:gd name="connsiteY3" fmla="*/ 0 h 18288"/>
                      <a:gd name="connsiteX4" fmla="*/ 2468880 w 2468880"/>
                      <a:gd name="connsiteY4" fmla="*/ 0 h 18288"/>
                      <a:gd name="connsiteX5" fmla="*/ 2468880 w 2468880"/>
                      <a:gd name="connsiteY5" fmla="*/ 18288 h 18288"/>
                      <a:gd name="connsiteX6" fmla="*/ 1802282 w 2468880"/>
                      <a:gd name="connsiteY6" fmla="*/ 18288 h 18288"/>
                      <a:gd name="connsiteX7" fmla="*/ 1209751 w 2468880"/>
                      <a:gd name="connsiteY7" fmla="*/ 18288 h 18288"/>
                      <a:gd name="connsiteX8" fmla="*/ 641909 w 2468880"/>
                      <a:gd name="connsiteY8" fmla="*/ 18288 h 18288"/>
                      <a:gd name="connsiteX9" fmla="*/ 0 w 2468880"/>
                      <a:gd name="connsiteY9" fmla="*/ 18288 h 18288"/>
                      <a:gd name="connsiteX10" fmla="*/ 0 w 246888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68880" h="18288" fill="none" extrusionOk="0">
                        <a:moveTo>
                          <a:pt x="0" y="0"/>
                        </a:moveTo>
                        <a:cubicBezTo>
                          <a:pt x="171523" y="-1510"/>
                          <a:pt x="416079" y="20036"/>
                          <a:pt x="592531" y="0"/>
                        </a:cubicBezTo>
                        <a:cubicBezTo>
                          <a:pt x="768983" y="-20036"/>
                          <a:pt x="878305" y="13110"/>
                          <a:pt x="1160374" y="0"/>
                        </a:cubicBezTo>
                        <a:cubicBezTo>
                          <a:pt x="1442443" y="-13110"/>
                          <a:pt x="1612108" y="24695"/>
                          <a:pt x="1728216" y="0"/>
                        </a:cubicBezTo>
                        <a:cubicBezTo>
                          <a:pt x="1844324" y="-24695"/>
                          <a:pt x="2271040" y="20667"/>
                          <a:pt x="2468880" y="0"/>
                        </a:cubicBezTo>
                        <a:cubicBezTo>
                          <a:pt x="2468302" y="4771"/>
                          <a:pt x="2469633" y="12323"/>
                          <a:pt x="2468880" y="18288"/>
                        </a:cubicBezTo>
                        <a:cubicBezTo>
                          <a:pt x="2229297" y="-14659"/>
                          <a:pt x="2066775" y="30253"/>
                          <a:pt x="1802282" y="18288"/>
                        </a:cubicBezTo>
                        <a:cubicBezTo>
                          <a:pt x="1537789" y="6323"/>
                          <a:pt x="1379930" y="22266"/>
                          <a:pt x="1209751" y="18288"/>
                        </a:cubicBezTo>
                        <a:cubicBezTo>
                          <a:pt x="1039572" y="14310"/>
                          <a:pt x="837025" y="12850"/>
                          <a:pt x="641909" y="18288"/>
                        </a:cubicBezTo>
                        <a:cubicBezTo>
                          <a:pt x="446793" y="23726"/>
                          <a:pt x="170561" y="18472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468880" h="18288" stroke="0" extrusionOk="0">
                        <a:moveTo>
                          <a:pt x="0" y="0"/>
                        </a:moveTo>
                        <a:cubicBezTo>
                          <a:pt x="190931" y="24910"/>
                          <a:pt x="333688" y="11559"/>
                          <a:pt x="567842" y="0"/>
                        </a:cubicBezTo>
                        <a:cubicBezTo>
                          <a:pt x="801996" y="-11559"/>
                          <a:pt x="939971" y="-5677"/>
                          <a:pt x="1234440" y="0"/>
                        </a:cubicBezTo>
                        <a:cubicBezTo>
                          <a:pt x="1528909" y="5677"/>
                          <a:pt x="1658539" y="5184"/>
                          <a:pt x="1777594" y="0"/>
                        </a:cubicBezTo>
                        <a:cubicBezTo>
                          <a:pt x="1896649" y="-5184"/>
                          <a:pt x="2186164" y="23915"/>
                          <a:pt x="2468880" y="0"/>
                        </a:cubicBezTo>
                        <a:cubicBezTo>
                          <a:pt x="2468266" y="8857"/>
                          <a:pt x="2469384" y="13619"/>
                          <a:pt x="2468880" y="18288"/>
                        </a:cubicBezTo>
                        <a:cubicBezTo>
                          <a:pt x="2271330" y="36599"/>
                          <a:pt x="2001027" y="31554"/>
                          <a:pt x="1876349" y="18288"/>
                        </a:cubicBezTo>
                        <a:cubicBezTo>
                          <a:pt x="1751671" y="5022"/>
                          <a:pt x="1364652" y="15063"/>
                          <a:pt x="1209751" y="18288"/>
                        </a:cubicBezTo>
                        <a:cubicBezTo>
                          <a:pt x="1054850" y="21513"/>
                          <a:pt x="748438" y="20074"/>
                          <a:pt x="617220" y="18288"/>
                        </a:cubicBezTo>
                        <a:cubicBezTo>
                          <a:pt x="486002" y="16502"/>
                          <a:pt x="237432" y="27200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72C32-FDE6-AA44-B1A3-6647D2F1EB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/>
              <a:t>16/4/20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B07CC-E06D-E147-B64C-FBB8775A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Your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B20A8-A755-6B4B-9082-82D89336C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68CCBD-96E2-8F47-A81E-19DA25FF0630}" type="slidenum">
              <a:rPr lang="en-US" smtClean="0"/>
              <a:pPr defTabSz="914400"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15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300" y="321733"/>
            <a:ext cx="8680116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A636F-D6AF-F847-9775-B138ACB40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2"/>
            <a:ext cx="6858000" cy="2840037"/>
          </a:xfrm>
        </p:spPr>
        <p:txBody>
          <a:bodyPr>
            <a:normAutofit/>
          </a:bodyPr>
          <a:lstStyle/>
          <a:p>
            <a:r>
              <a:rPr lang="en-US" sz="5000"/>
              <a:t>Thanks for listening.</a:t>
            </a:r>
            <a:br>
              <a:rPr lang="en-US" sz="5000"/>
            </a:br>
            <a:r>
              <a:rPr lang="en-US" sz="5000"/>
              <a:t>Any 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CB43C7-DD81-5144-A4F1-7BBE9128B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256436"/>
            <a:ext cx="6858000" cy="1600818"/>
          </a:xfrm>
        </p:spPr>
        <p:txBody>
          <a:bodyPr>
            <a:normAutofit/>
          </a:bodyPr>
          <a:lstStyle/>
          <a:p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3300" y="4109417"/>
            <a:ext cx="20574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449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5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8C689-DEB7-844E-82D9-E36A433D4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problem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3227" y="1957388"/>
            <a:ext cx="779754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9E327-3EB4-FC49-8ABE-1AF67FBCB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69173"/>
            <a:ext cx="7886700" cy="3659988"/>
          </a:xfrm>
        </p:spPr>
        <p:txBody>
          <a:bodyPr>
            <a:normAutofit/>
          </a:bodyPr>
          <a:lstStyle/>
          <a:p>
            <a:r>
              <a:rPr lang="en-US" sz="2100" dirty="0"/>
              <a:t>Vanishing points have many real world uses such as self driving cars, camera calibration, scene analysis, </a:t>
            </a:r>
            <a:r>
              <a:rPr lang="en-US" sz="2100" dirty="0" err="1"/>
              <a:t>etc</a:t>
            </a:r>
            <a:endParaRPr lang="en-US" sz="2100" dirty="0"/>
          </a:p>
          <a:p>
            <a:r>
              <a:rPr lang="en-US" sz="2100" dirty="0"/>
              <a:t>These applications often are reliant on time constraints</a:t>
            </a:r>
          </a:p>
          <a:p>
            <a:r>
              <a:rPr lang="en-US" sz="2100" dirty="0"/>
              <a:t>What is the most efficient method to carry out vanishing point detection?</a:t>
            </a:r>
          </a:p>
          <a:p>
            <a:pPr marL="0" indent="0">
              <a:buNone/>
            </a:pPr>
            <a:endParaRPr lang="en-US" sz="2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A0211-7396-344C-9758-221AB054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077585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31/3/21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C0094-42C8-4F4E-A692-686AA437F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077585"/>
            <a:ext cx="30861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Harry Beggs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84EE7-AED7-A94D-9497-00508F11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077585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68CCBD-96E2-8F47-A81E-19DA25FF0630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0BDA7CA-FF6E-2A4A-A74C-2E071F78AEE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4003964"/>
            <a:ext cx="3429000" cy="207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36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E9E60-08BC-7549-8A2F-10872554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Detection methods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3227" y="1957388"/>
            <a:ext cx="779754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DA5EE-6DE8-E848-86C2-17AE09843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69173"/>
            <a:ext cx="7886700" cy="3659988"/>
          </a:xfrm>
        </p:spPr>
        <p:txBody>
          <a:bodyPr>
            <a:normAutofit/>
          </a:bodyPr>
          <a:lstStyle/>
          <a:p>
            <a:r>
              <a:rPr lang="en-US" sz="2100" dirty="0"/>
              <a:t>Texture based methods found textures within the image and calculated their orientation</a:t>
            </a:r>
          </a:p>
          <a:p>
            <a:r>
              <a:rPr lang="en-US" sz="2100" dirty="0"/>
              <a:t>Learning based methods used neural networks to learn the relationship between vanishing points and perspective</a:t>
            </a:r>
          </a:p>
          <a:p>
            <a:r>
              <a:rPr lang="en-US" sz="2100" dirty="0"/>
              <a:t>Edge based methods work out where lines are in a scene and where they intersect</a:t>
            </a:r>
          </a:p>
          <a:p>
            <a:endParaRPr lang="en-US" sz="2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E7138-3019-814A-9964-FCE4C306F6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077585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31/3/21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5E88D-296E-C44E-9F1C-8A5AE2A22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077585"/>
            <a:ext cx="30861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Harry Beggs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AD6B7-2E5B-094D-BBE3-C81CE65B4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077585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68CCBD-96E2-8F47-A81E-19DA25FF0630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53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C9D28C-733C-0A4A-ADEE-5447E5F42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General edge based implementation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3227" y="1957388"/>
            <a:ext cx="779754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E463A-D838-C64D-9878-253769E8E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69173"/>
            <a:ext cx="7886700" cy="3659988"/>
          </a:xfrm>
        </p:spPr>
        <p:txBody>
          <a:bodyPr>
            <a:normAutofit/>
          </a:bodyPr>
          <a:lstStyle/>
          <a:p>
            <a:endParaRPr lang="en-US" sz="2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8F7C6-3ED7-BC47-B7F5-87E8F40E93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077585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31/3/21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4FD53-9972-404F-819B-6BCDA7DB5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077585"/>
            <a:ext cx="30861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Harry Beggs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78A34-8C52-A940-9D67-8EF4548A4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077585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68CCBD-96E2-8F47-A81E-19DA25FF0630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10" name="Picture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C60447CA-B730-4047-9680-4E4583178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72" y="2267753"/>
            <a:ext cx="1105699" cy="1602375"/>
          </a:xfrm>
          <a:prstGeom prst="rect">
            <a:avLst/>
          </a:prstGeom>
        </p:spPr>
      </p:pic>
      <p:pic>
        <p:nvPicPr>
          <p:cNvPr id="12" name="Picture 11" descr="A picture containing text, outdoor, sky, road&#10;&#10;Description automatically generated">
            <a:extLst>
              <a:ext uri="{FF2B5EF4-FFF2-40B4-BE49-F238E27FC236}">
                <a16:creationId xmlns:a16="http://schemas.microsoft.com/office/drawing/2014/main" id="{E2301064-DED5-A946-BBD8-92200BF54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602" y="2276127"/>
            <a:ext cx="1105699" cy="1602373"/>
          </a:xfrm>
          <a:prstGeom prst="rect">
            <a:avLst/>
          </a:prstGeom>
        </p:spPr>
      </p:pic>
      <p:pic>
        <p:nvPicPr>
          <p:cNvPr id="14" name="Picture 13" descr="A picture containing text, sky, outdoor, road&#10;&#10;Description automatically generated">
            <a:extLst>
              <a:ext uri="{FF2B5EF4-FFF2-40B4-BE49-F238E27FC236}">
                <a16:creationId xmlns:a16="http://schemas.microsoft.com/office/drawing/2014/main" id="{6CF14795-3039-F849-BF9C-9E15615F1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989" y="4114704"/>
            <a:ext cx="1099922" cy="1594000"/>
          </a:xfrm>
          <a:prstGeom prst="rect">
            <a:avLst/>
          </a:prstGeom>
        </p:spPr>
      </p:pic>
      <p:pic>
        <p:nvPicPr>
          <p:cNvPr id="15" name="Picture 14" descr="A picture containing outdoor, sky, road, way&#10;&#10;Description automatically generated">
            <a:extLst>
              <a:ext uri="{FF2B5EF4-FFF2-40B4-BE49-F238E27FC236}">
                <a16:creationId xmlns:a16="http://schemas.microsoft.com/office/drawing/2014/main" id="{71D133EA-2B33-C64A-92B0-5C36CD54FB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24" y="3975833"/>
            <a:ext cx="1291574" cy="187174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81A5470-52B9-FC4B-86F7-CBA691DCAB9D}"/>
              </a:ext>
            </a:extLst>
          </p:cNvPr>
          <p:cNvSpPr/>
          <p:nvPr/>
        </p:nvSpPr>
        <p:spPr>
          <a:xfrm>
            <a:off x="2152071" y="2609063"/>
            <a:ext cx="825681" cy="904102"/>
          </a:xfrm>
          <a:prstGeom prst="rect">
            <a:avLst/>
          </a:prstGeom>
          <a:solidFill>
            <a:srgbClr val="007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Calibri" pitchFamily="34" charset="0"/>
              </a:rPr>
              <a:t>Edge Detection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D44347-B8DD-7747-98B6-C1754C546562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1599223" y="3061114"/>
            <a:ext cx="552848" cy="127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1BA38A-F620-5141-96DF-CB0FB163B0ED}"/>
              </a:ext>
            </a:extLst>
          </p:cNvPr>
          <p:cNvCxnSpPr>
            <a:cxnSpLocks/>
            <a:stCxn id="16" idx="3"/>
            <a:endCxn id="10" idx="1"/>
          </p:cNvCxnSpPr>
          <p:nvPr/>
        </p:nvCxnSpPr>
        <p:spPr>
          <a:xfrm>
            <a:off x="2977752" y="3061114"/>
            <a:ext cx="491320" cy="78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picture containing text, sky, outdoor, road&#10;&#10;Description automatically generated">
            <a:extLst>
              <a:ext uri="{FF2B5EF4-FFF2-40B4-BE49-F238E27FC236}">
                <a16:creationId xmlns:a16="http://schemas.microsoft.com/office/drawing/2014/main" id="{0048B33E-1F16-AD44-9F2A-E03F56568BD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2269173"/>
            <a:ext cx="970572" cy="160932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0E4515-351E-6142-AA91-E025351F1C01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>
            <a:off x="4574771" y="3068941"/>
            <a:ext cx="812912" cy="83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31B99A2-8B0A-2547-A89B-DAAC6F7858BE}"/>
              </a:ext>
            </a:extLst>
          </p:cNvPr>
          <p:cNvSpPr/>
          <p:nvPr/>
        </p:nvSpPr>
        <p:spPr>
          <a:xfrm>
            <a:off x="5387683" y="2625263"/>
            <a:ext cx="825681" cy="904102"/>
          </a:xfrm>
          <a:prstGeom prst="rect">
            <a:avLst/>
          </a:prstGeom>
          <a:solidFill>
            <a:srgbClr val="007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Calibri" pitchFamily="34" charset="0"/>
              </a:rPr>
              <a:t>Line Extraction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E220BF-E341-8348-87D9-4EDD050E0320}"/>
              </a:ext>
            </a:extLst>
          </p:cNvPr>
          <p:cNvCxnSpPr>
            <a:cxnSpLocks/>
            <a:stCxn id="21" idx="3"/>
            <a:endCxn id="12" idx="1"/>
          </p:cNvCxnSpPr>
          <p:nvPr/>
        </p:nvCxnSpPr>
        <p:spPr>
          <a:xfrm>
            <a:off x="6213364" y="3077314"/>
            <a:ext cx="7442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FF7EE6-D522-D64F-B901-EDFC7CDEA5B0}"/>
              </a:ext>
            </a:extLst>
          </p:cNvPr>
          <p:cNvCxnSpPr>
            <a:cxnSpLocks/>
            <a:stCxn id="12" idx="2"/>
            <a:endCxn id="24" idx="0"/>
          </p:cNvCxnSpPr>
          <p:nvPr/>
        </p:nvCxnSpPr>
        <p:spPr>
          <a:xfrm flipH="1">
            <a:off x="7510451" y="3878500"/>
            <a:ext cx="1" cy="581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7A11319-AB8F-8641-9E2D-8400A90DB70D}"/>
              </a:ext>
            </a:extLst>
          </p:cNvPr>
          <p:cNvSpPr/>
          <p:nvPr/>
        </p:nvSpPr>
        <p:spPr>
          <a:xfrm>
            <a:off x="7097610" y="4459654"/>
            <a:ext cx="825681" cy="904102"/>
          </a:xfrm>
          <a:prstGeom prst="rect">
            <a:avLst/>
          </a:prstGeom>
          <a:solidFill>
            <a:srgbClr val="007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Calibri" pitchFamily="34" charset="0"/>
              </a:rPr>
              <a:t>Line</a:t>
            </a:r>
            <a:r>
              <a:rPr lang="en-GB" sz="1800" dirty="0">
                <a:latin typeface="Calibri" pitchFamily="34" charset="0"/>
              </a:rPr>
              <a:t> </a:t>
            </a:r>
            <a:r>
              <a:rPr lang="en-GB" sz="1200" dirty="0">
                <a:latin typeface="Calibri" pitchFamily="34" charset="0"/>
              </a:rPr>
              <a:t>Grouping</a:t>
            </a:r>
            <a:endParaRPr lang="en-GB" sz="1800" dirty="0">
              <a:latin typeface="Calibri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598E7C-0368-054F-B260-1994AB65761B}"/>
              </a:ext>
            </a:extLst>
          </p:cNvPr>
          <p:cNvCxnSpPr>
            <a:cxnSpLocks/>
            <a:stCxn id="24" idx="1"/>
            <a:endCxn id="14" idx="3"/>
          </p:cNvCxnSpPr>
          <p:nvPr/>
        </p:nvCxnSpPr>
        <p:spPr>
          <a:xfrm flipH="1" flipV="1">
            <a:off x="6353911" y="4911704"/>
            <a:ext cx="74369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44D374-144D-DE44-BF34-30314A6D2727}"/>
              </a:ext>
            </a:extLst>
          </p:cNvPr>
          <p:cNvCxnSpPr>
            <a:cxnSpLocks/>
            <a:stCxn id="14" idx="1"/>
            <a:endCxn id="27" idx="3"/>
          </p:cNvCxnSpPr>
          <p:nvPr/>
        </p:nvCxnSpPr>
        <p:spPr>
          <a:xfrm flipH="1">
            <a:off x="4469299" y="4911704"/>
            <a:ext cx="78469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A8558A2-4EFD-144B-A3E8-D7650E9AA8C4}"/>
              </a:ext>
            </a:extLst>
          </p:cNvPr>
          <p:cNvSpPr/>
          <p:nvPr/>
        </p:nvSpPr>
        <p:spPr>
          <a:xfrm>
            <a:off x="3609080" y="4459654"/>
            <a:ext cx="860219" cy="904102"/>
          </a:xfrm>
          <a:prstGeom prst="rect">
            <a:avLst/>
          </a:prstGeom>
          <a:solidFill>
            <a:srgbClr val="007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Calibri" pitchFamily="34" charset="0"/>
              </a:rPr>
              <a:t>Line Clustering and VP Estimation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6B84951-5567-E24D-A399-8A819C0356C9}"/>
              </a:ext>
            </a:extLst>
          </p:cNvPr>
          <p:cNvCxnSpPr>
            <a:cxnSpLocks/>
            <a:stCxn id="27" idx="1"/>
            <a:endCxn id="15" idx="3"/>
          </p:cNvCxnSpPr>
          <p:nvPr/>
        </p:nvCxnSpPr>
        <p:spPr>
          <a:xfrm flipH="1">
            <a:off x="3210698" y="4911705"/>
            <a:ext cx="3983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99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C54B4-1C72-4E4A-84DD-0335B264E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8ED15-8E88-0D4D-93F5-473F58607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3 datasets used, Eurasian Cities, York Urban Cities and Toulouse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AED7D-74F8-3C4C-BA91-C8C618F69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31/3/21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D4987-E183-7640-A1DD-1FAAB9313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Harry Beggs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BFA31-FA86-7046-880D-C28C228DA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8CCBD-96E2-8F47-A81E-19DA25FF0630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F1651-8E17-FD4E-B6A5-9D8DD0747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965" y="2775491"/>
            <a:ext cx="3238307" cy="18215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CF2189-7883-ED46-B126-C7591D317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644" y="2775491"/>
            <a:ext cx="2470727" cy="18530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F33502-4BE9-454C-BACC-578FD13CA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28" y="2775491"/>
            <a:ext cx="2732323" cy="18215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B32020-B308-B248-85BF-028EBAE43B73}"/>
              </a:ext>
            </a:extLst>
          </p:cNvPr>
          <p:cNvSpPr txBox="1"/>
          <p:nvPr/>
        </p:nvSpPr>
        <p:spPr>
          <a:xfrm>
            <a:off x="245728" y="4829817"/>
            <a:ext cx="865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Eurasian					York						Toulouse</a:t>
            </a:r>
          </a:p>
        </p:txBody>
      </p:sp>
    </p:spTree>
    <p:extLst>
      <p:ext uri="{BB962C8B-B14F-4D97-AF65-F5344CB8AC3E}">
        <p14:creationId xmlns:p14="http://schemas.microsoft.com/office/powerpoint/2010/main" val="1236537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BA4AC-F0F0-3240-A490-6C9F6A4B0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Resulting image 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3227" y="1957388"/>
            <a:ext cx="779754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4A9940-10C4-394A-BBAF-AF98202CE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869" y="2957927"/>
            <a:ext cx="2407368" cy="180552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AADAC-6AED-3D4C-B7F3-5992B33904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077585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31/3/21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61CE7-05F3-6B47-9104-F753E3762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077585"/>
            <a:ext cx="30861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Harry Beggs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687F5-BC1D-C447-8E16-531ED8358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077585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68CCBD-96E2-8F47-A81E-19DA25FF0630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C2A93D0F-C8FE-DD48-87E1-8950CCE58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74" t="12228" r="15625" b="12409"/>
          <a:stretch/>
        </p:blipFill>
        <p:spPr>
          <a:xfrm>
            <a:off x="6007243" y="2957927"/>
            <a:ext cx="2382665" cy="1805526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AB5E5DB-B670-8C4D-926F-344DB29C4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056" y="2957927"/>
            <a:ext cx="2407368" cy="18055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BE58AF-1BB4-DB4E-A125-7F37BAB3A7C3}"/>
              </a:ext>
            </a:extLst>
          </p:cNvPr>
          <p:cNvSpPr txBox="1"/>
          <p:nvPr/>
        </p:nvSpPr>
        <p:spPr>
          <a:xfrm>
            <a:off x="673227" y="2116195"/>
            <a:ext cx="779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Symen</a:t>
            </a:r>
            <a:r>
              <a:rPr lang="en-GB" dirty="0"/>
              <a:t> Yang				Xiao Hu Lu			     VP toolbox</a:t>
            </a:r>
          </a:p>
        </p:txBody>
      </p:sp>
    </p:spTree>
    <p:extLst>
      <p:ext uri="{BB962C8B-B14F-4D97-AF65-F5344CB8AC3E}">
        <p14:creationId xmlns:p14="http://schemas.microsoft.com/office/powerpoint/2010/main" val="2817096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5B92B-6561-5B46-BE8D-034CAD12E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Eurasian Cities Results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3227" y="1957388"/>
            <a:ext cx="779754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0E6592F7-E816-B549-A46A-055021CC1A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6764914"/>
              </p:ext>
            </p:extLst>
          </p:nvPr>
        </p:nvGraphicFramePr>
        <p:xfrm>
          <a:off x="628650" y="1745615"/>
          <a:ext cx="808783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409">
                  <a:extLst>
                    <a:ext uri="{9D8B030D-6E8A-4147-A177-3AD203B41FA5}">
                      <a16:colId xmlns:a16="http://schemas.microsoft.com/office/drawing/2014/main" val="1140980424"/>
                    </a:ext>
                  </a:extLst>
                </a:gridCol>
                <a:gridCol w="2090863">
                  <a:extLst>
                    <a:ext uri="{9D8B030D-6E8A-4147-A177-3AD203B41FA5}">
                      <a16:colId xmlns:a16="http://schemas.microsoft.com/office/drawing/2014/main" val="3903359980"/>
                    </a:ext>
                  </a:extLst>
                </a:gridCol>
                <a:gridCol w="2575563">
                  <a:extLst>
                    <a:ext uri="{9D8B030D-6E8A-4147-A177-3AD203B41FA5}">
                      <a16:colId xmlns:a16="http://schemas.microsoft.com/office/drawing/2014/main" val="3330751502"/>
                    </a:ext>
                  </a:extLst>
                </a:gridCol>
                <a:gridCol w="2631002">
                  <a:extLst>
                    <a:ext uri="{9D8B030D-6E8A-4147-A177-3AD203B41FA5}">
                      <a16:colId xmlns:a16="http://schemas.microsoft.com/office/drawing/2014/main" val="2626325245"/>
                    </a:ext>
                  </a:extLst>
                </a:gridCol>
              </a:tblGrid>
              <a:tr h="404215">
                <a:tc>
                  <a:txBody>
                    <a:bodyPr/>
                    <a:lstStyle/>
                    <a:p>
                      <a:r>
                        <a:rPr lang="en-US" dirty="0"/>
                        <a:t>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Vanishing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Xiaohu</a:t>
                      </a:r>
                      <a:r>
                        <a:rPr lang="en-US" dirty="0"/>
                        <a:t> Lu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Symen</a:t>
                      </a:r>
                      <a:r>
                        <a:rPr lang="en-US" dirty="0"/>
                        <a:t> Yang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84121"/>
                  </a:ext>
                </a:extLst>
              </a:tr>
              <a:tr h="404215"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518.85, 392.00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517.42, 388.67 (Distance 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3.62)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413.64, 377.39 (Distance 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106.22)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918468"/>
                  </a:ext>
                </a:extLst>
              </a:tr>
              <a:tr h="404215">
                <a:tc>
                  <a:txBody>
                    <a:bodyPr/>
                    <a:lstStyle/>
                    <a:p>
                      <a:r>
                        <a:rPr lang="en-US" dirty="0"/>
                        <a:t>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605.74, 511.36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513.12, 500.49 (Distance 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93.26)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516.58, 484.94 (Distance 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92.99)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308260"/>
                  </a:ext>
                </a:extLst>
              </a:tr>
              <a:tr h="404215">
                <a:tc>
                  <a:txBody>
                    <a:bodyPr/>
                    <a:lstStyle/>
                    <a:p>
                      <a:r>
                        <a:rPr lang="en-US" dirty="0"/>
                        <a:t>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1220.90, 508.38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1240.00, 510.50 (Distance 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19.22)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1194.61, 480.62 (Distance 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38.23)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063150"/>
                  </a:ext>
                </a:extLst>
              </a:tr>
              <a:tr h="404215">
                <a:tc>
                  <a:txBody>
                    <a:bodyPr/>
                    <a:lstStyle/>
                    <a:p>
                      <a:r>
                        <a:rPr lang="en-US" dirty="0"/>
                        <a:t>028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1440.73, 648.54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1479.48, 667.85 (Distance 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43.29)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1423.83, 630.69 (Distance 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24.58)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686938"/>
                  </a:ext>
                </a:extLst>
              </a:tr>
              <a:tr h="404215">
                <a:tc>
                  <a:txBody>
                    <a:bodyPr/>
                    <a:lstStyle/>
                    <a:p>
                      <a:r>
                        <a:rPr lang="en-US" dirty="0"/>
                        <a:t>030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-248.89, 593.12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-250.89, 589.23 (Distance 4.37)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-239.32, 601.54 (Distance 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12.75)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549270"/>
                  </a:ext>
                </a:extLst>
              </a:tr>
              <a:tr h="404215">
                <a:tc>
                  <a:txBody>
                    <a:bodyPr/>
                    <a:lstStyle/>
                    <a:p>
                      <a:r>
                        <a:rPr lang="en-US" dirty="0"/>
                        <a:t>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-225.05, 536.90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-230.80, 528.39 (Distance 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10.27)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-161.98, 500.47 (Distance 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72.84)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876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147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9BD60-F65A-864A-9C22-ECFE7CECC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York Urban Results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42AF796-0429-E04D-AFE7-00BF6ECB60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2218214"/>
              </p:ext>
            </p:extLst>
          </p:nvPr>
        </p:nvGraphicFramePr>
        <p:xfrm>
          <a:off x="258288" y="1848818"/>
          <a:ext cx="8755083" cy="4195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876">
                  <a:extLst>
                    <a:ext uri="{9D8B030D-6E8A-4147-A177-3AD203B41FA5}">
                      <a16:colId xmlns:a16="http://schemas.microsoft.com/office/drawing/2014/main" val="2738526763"/>
                    </a:ext>
                  </a:extLst>
                </a:gridCol>
                <a:gridCol w="1852550">
                  <a:extLst>
                    <a:ext uri="{9D8B030D-6E8A-4147-A177-3AD203B41FA5}">
                      <a16:colId xmlns:a16="http://schemas.microsoft.com/office/drawing/2014/main" val="2071565118"/>
                    </a:ext>
                  </a:extLst>
                </a:gridCol>
                <a:gridCol w="1900052">
                  <a:extLst>
                    <a:ext uri="{9D8B030D-6E8A-4147-A177-3AD203B41FA5}">
                      <a16:colId xmlns:a16="http://schemas.microsoft.com/office/drawing/2014/main" val="364365869"/>
                    </a:ext>
                  </a:extLst>
                </a:gridCol>
                <a:gridCol w="1816925">
                  <a:extLst>
                    <a:ext uri="{9D8B030D-6E8A-4147-A177-3AD203B41FA5}">
                      <a16:colId xmlns:a16="http://schemas.microsoft.com/office/drawing/2014/main" val="2159346598"/>
                    </a:ext>
                  </a:extLst>
                </a:gridCol>
                <a:gridCol w="2030680">
                  <a:extLst>
                    <a:ext uri="{9D8B030D-6E8A-4147-A177-3AD203B41FA5}">
                      <a16:colId xmlns:a16="http://schemas.microsoft.com/office/drawing/2014/main" val="1981016598"/>
                    </a:ext>
                  </a:extLst>
                </a:gridCol>
              </a:tblGrid>
              <a:tr h="650152">
                <a:tc>
                  <a:txBody>
                    <a:bodyPr/>
                    <a:lstStyle/>
                    <a:p>
                      <a:r>
                        <a:rPr lang="en-GB" sz="1600" dirty="0"/>
                        <a:t>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Ground Truth Vanishing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Xiao Hu Lu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Symen</a:t>
                      </a:r>
                      <a:r>
                        <a:rPr lang="en-GB" sz="1600" dirty="0"/>
                        <a:t> Yang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VP toolbox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198785"/>
                  </a:ext>
                </a:extLst>
              </a:tr>
              <a:tr h="650152">
                <a:tc>
                  <a:txBody>
                    <a:bodyPr/>
                    <a:lstStyle/>
                    <a:p>
                      <a:r>
                        <a:rPr lang="en-GB" sz="1600" dirty="0"/>
                        <a:t>P1020171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824.769, 317.743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878.987, 326.098</a:t>
                      </a:r>
                    </a:p>
                    <a:p>
                      <a:r>
                        <a:rPr lang="en-GB" sz="1600" dirty="0"/>
                        <a:t>Distance=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54.858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885.955, 314.552</a:t>
                      </a:r>
                    </a:p>
                    <a:p>
                      <a:r>
                        <a:rPr lang="en-GB" sz="1600" dirty="0"/>
                        <a:t>Distance=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61.269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849.699, 320.144</a:t>
                      </a:r>
                    </a:p>
                    <a:p>
                      <a:r>
                        <a:rPr lang="en-GB" sz="1600" dirty="0"/>
                        <a:t>Distance=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25.045353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85705"/>
                  </a:ext>
                </a:extLst>
              </a:tr>
              <a:tr h="372012">
                <a:tc>
                  <a:txBody>
                    <a:bodyPr/>
                    <a:lstStyle/>
                    <a:p>
                      <a:r>
                        <a:rPr lang="en-GB" sz="1600" dirty="0"/>
                        <a:t>P1020177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754.234, 410.580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-749.787, 383.083</a:t>
                      </a:r>
                    </a:p>
                    <a:p>
                      <a:r>
                        <a:rPr lang="en-GB" sz="1600" dirty="0"/>
                        <a:t>Distance=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1504.272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743.567, 392.299</a:t>
                      </a:r>
                    </a:p>
                    <a:p>
                      <a:r>
                        <a:rPr lang="en-GB" sz="1600" dirty="0"/>
                        <a:t>Distance=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21.166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887.806, 455.507</a:t>
                      </a:r>
                    </a:p>
                    <a:p>
                      <a:r>
                        <a:rPr lang="en-GB" sz="1600" dirty="0"/>
                        <a:t>Distance=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140.925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411563"/>
                  </a:ext>
                </a:extLst>
              </a:tr>
              <a:tr h="372012">
                <a:tc>
                  <a:txBody>
                    <a:bodyPr/>
                    <a:lstStyle/>
                    <a:p>
                      <a:r>
                        <a:rPr lang="en-GB" sz="1600" dirty="0"/>
                        <a:t>P1020928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-168.440, 80.020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-200.598, 56.896</a:t>
                      </a:r>
                    </a:p>
                    <a:p>
                      <a:r>
                        <a:rPr lang="en-GB" sz="1600" dirty="0"/>
                        <a:t>Distance=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39.609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-127.987, 90.579</a:t>
                      </a:r>
                    </a:p>
                    <a:p>
                      <a:r>
                        <a:rPr lang="en-GB" sz="1600" dirty="0"/>
                        <a:t>Distance=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41.808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-179.939, 61.184</a:t>
                      </a:r>
                      <a:br>
                        <a:rPr lang="en-GB" sz="1600" dirty="0"/>
                      </a:br>
                      <a:r>
                        <a:rPr lang="en-GB" sz="1600" dirty="0"/>
                        <a:t>Distance=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22.069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247262"/>
                  </a:ext>
                </a:extLst>
              </a:tr>
              <a:tr h="372012">
                <a:tc>
                  <a:txBody>
                    <a:bodyPr/>
                    <a:lstStyle/>
                    <a:p>
                      <a:r>
                        <a:rPr lang="en-GB" sz="1600" dirty="0"/>
                        <a:t>P1020838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1200.071, 138.567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1389.137, 148.045</a:t>
                      </a:r>
                    </a:p>
                    <a:p>
                      <a:r>
                        <a:rPr lang="en-GB" sz="1600" dirty="0"/>
                        <a:t>Distance=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189.303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1458.417, 156.959</a:t>
                      </a:r>
                    </a:p>
                    <a:p>
                      <a:r>
                        <a:rPr lang="en-GB" sz="1600" dirty="0"/>
                        <a:t>Distance=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259.000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1392.984, 142.770</a:t>
                      </a:r>
                    </a:p>
                    <a:p>
                      <a:r>
                        <a:rPr lang="en-GB" sz="1600" dirty="0"/>
                        <a:t>Distance=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192.95878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703443"/>
                  </a:ext>
                </a:extLst>
              </a:tr>
              <a:tr h="372012">
                <a:tc>
                  <a:txBody>
                    <a:bodyPr/>
                    <a:lstStyle/>
                    <a:p>
                      <a:r>
                        <a:rPr lang="en-GB" sz="1600" dirty="0"/>
                        <a:t>P1020839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602.337, 251.043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610.138, 243.625</a:t>
                      </a:r>
                    </a:p>
                    <a:p>
                      <a:r>
                        <a:rPr lang="en-GB" sz="1600" dirty="0"/>
                        <a:t>Distance=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10.765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615.358, 248.013</a:t>
                      </a:r>
                    </a:p>
                    <a:p>
                      <a:r>
                        <a:rPr lang="en-GB" sz="1600" dirty="0"/>
                        <a:t>Distance=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13.369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612.747, 244.957</a:t>
                      </a:r>
                    </a:p>
                    <a:p>
                      <a:r>
                        <a:rPr lang="en-GB" sz="1600" dirty="0"/>
                        <a:t>Distance=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12.059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528765"/>
                  </a:ext>
                </a:extLst>
              </a:tr>
              <a:tr h="372012">
                <a:tc>
                  <a:txBody>
                    <a:bodyPr/>
                    <a:lstStyle/>
                    <a:p>
                      <a:r>
                        <a:rPr lang="en-GB" sz="1600" dirty="0"/>
                        <a:t>P1030839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509.919, 238.794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508.722, 238.470</a:t>
                      </a:r>
                    </a:p>
                    <a:p>
                      <a:r>
                        <a:rPr lang="en-GB" sz="1600" dirty="0"/>
                        <a:t>Distance=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1.240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507.583, 231.843</a:t>
                      </a:r>
                    </a:p>
                    <a:p>
                      <a:r>
                        <a:rPr lang="en-GB" sz="1600" dirty="0"/>
                        <a:t>Distance=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7.333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510.879, 233.289</a:t>
                      </a:r>
                    </a:p>
                    <a:p>
                      <a:r>
                        <a:rPr lang="en-GB" sz="1600" dirty="0"/>
                        <a:t>Distance=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5.588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146223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FB6B8-1201-8C46-9995-CFC2972FA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31/3/21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BE0BD-D352-FC40-8545-157220F07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Harry Beggs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BBB8B-A4FE-2649-A928-2ED840A62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8CCBD-96E2-8F47-A81E-19DA25FF06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B5610-6F44-9C4E-A94C-0670CBDB1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Toulouse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777FF-C315-2749-845E-7B1799038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31/3/21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758F5-0E53-7343-96C1-1684A3E71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Harry Beggs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439C2-82DB-4446-BB76-972482768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8CCBD-96E2-8F47-A81E-19DA25FF0630}" type="slidenum">
              <a:rPr lang="en-US" smtClean="0"/>
              <a:t>9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054576-1812-FD4F-8B2F-B01D69367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75D90D4B-AEFF-1C4A-B493-C15C688FBF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6323921"/>
              </p:ext>
            </p:extLst>
          </p:nvPr>
        </p:nvGraphicFramePr>
        <p:xfrm>
          <a:off x="134356" y="1843965"/>
          <a:ext cx="8875287" cy="3860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080">
                  <a:extLst>
                    <a:ext uri="{9D8B030D-6E8A-4147-A177-3AD203B41FA5}">
                      <a16:colId xmlns:a16="http://schemas.microsoft.com/office/drawing/2014/main" val="2738526763"/>
                    </a:ext>
                  </a:extLst>
                </a:gridCol>
                <a:gridCol w="1708884">
                  <a:extLst>
                    <a:ext uri="{9D8B030D-6E8A-4147-A177-3AD203B41FA5}">
                      <a16:colId xmlns:a16="http://schemas.microsoft.com/office/drawing/2014/main" val="2071565118"/>
                    </a:ext>
                  </a:extLst>
                </a:gridCol>
                <a:gridCol w="2043718">
                  <a:extLst>
                    <a:ext uri="{9D8B030D-6E8A-4147-A177-3AD203B41FA5}">
                      <a16:colId xmlns:a16="http://schemas.microsoft.com/office/drawing/2014/main" val="364365869"/>
                    </a:ext>
                  </a:extLst>
                </a:gridCol>
                <a:gridCol w="1816925">
                  <a:extLst>
                    <a:ext uri="{9D8B030D-6E8A-4147-A177-3AD203B41FA5}">
                      <a16:colId xmlns:a16="http://schemas.microsoft.com/office/drawing/2014/main" val="2159346598"/>
                    </a:ext>
                  </a:extLst>
                </a:gridCol>
                <a:gridCol w="2030680">
                  <a:extLst>
                    <a:ext uri="{9D8B030D-6E8A-4147-A177-3AD203B41FA5}">
                      <a16:colId xmlns:a16="http://schemas.microsoft.com/office/drawing/2014/main" val="1981016598"/>
                    </a:ext>
                  </a:extLst>
                </a:gridCol>
              </a:tblGrid>
              <a:tr h="650152">
                <a:tc>
                  <a:txBody>
                    <a:bodyPr/>
                    <a:lstStyle/>
                    <a:p>
                      <a:r>
                        <a:rPr lang="en-GB" sz="1600" dirty="0"/>
                        <a:t>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Ground Truth Vanishing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Xiao Hu Lu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Symen</a:t>
                      </a:r>
                      <a:r>
                        <a:rPr lang="en-GB" sz="1600" dirty="0"/>
                        <a:t> Yang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VP toolbox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198785"/>
                  </a:ext>
                </a:extLst>
              </a:tr>
              <a:tr h="650152">
                <a:tc>
                  <a:txBody>
                    <a:bodyPr/>
                    <a:lstStyle/>
                    <a:p>
                      <a:r>
                        <a:rPr lang="en-GB" sz="1600" dirty="0"/>
                        <a:t>Img_1331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2177.252, 1014.904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1866.667, 897.009</a:t>
                      </a:r>
                    </a:p>
                    <a:p>
                      <a:r>
                        <a:rPr lang="en-GB" sz="1600" dirty="0"/>
                        <a:t>Distance=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332.208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2103.969, 975.227</a:t>
                      </a:r>
                    </a:p>
                    <a:p>
                      <a:r>
                        <a:rPr lang="en-GB" sz="1600" dirty="0"/>
                        <a:t>Distance=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83.335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2165.319, 1003.862</a:t>
                      </a:r>
                    </a:p>
                    <a:p>
                      <a:r>
                        <a:rPr lang="en-GB" sz="1600" dirty="0"/>
                        <a:t>Distance=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16.258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85705"/>
                  </a:ext>
                </a:extLst>
              </a:tr>
              <a:tr h="372012">
                <a:tc>
                  <a:txBody>
                    <a:bodyPr/>
                    <a:lstStyle/>
                    <a:p>
                      <a:r>
                        <a:rPr lang="en-GB" sz="1600" dirty="0"/>
                        <a:t>Img_1741*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2173.620, 537.400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2033.537,</a:t>
                      </a:r>
                    </a:p>
                    <a:p>
                      <a:r>
                        <a:rPr lang="en-GB" sz="1600" dirty="0"/>
                        <a:t>-422.232 </a:t>
                      </a:r>
                    </a:p>
                    <a:p>
                      <a:r>
                        <a:rPr lang="en-GB" sz="1600" dirty="0"/>
                        <a:t>Distance=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969.802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2939.002, 412.333</a:t>
                      </a:r>
                    </a:p>
                    <a:p>
                      <a:r>
                        <a:rPr lang="en-GB" sz="1600" dirty="0"/>
                        <a:t>Distance=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775.533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2118.581, -483.760</a:t>
                      </a:r>
                    </a:p>
                    <a:p>
                      <a:r>
                        <a:rPr lang="en-GB" sz="1600" dirty="0"/>
                        <a:t>Distance=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1022.642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411563"/>
                  </a:ext>
                </a:extLst>
              </a:tr>
              <a:tr h="372012">
                <a:tc>
                  <a:txBody>
                    <a:bodyPr/>
                    <a:lstStyle/>
                    <a:p>
                      <a:r>
                        <a:rPr lang="en-GB" sz="1600" dirty="0"/>
                        <a:t>Img_1793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2482.327, 785.139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2362.560, 749.326</a:t>
                      </a:r>
                    </a:p>
                    <a:p>
                      <a:r>
                        <a:rPr lang="en-GB" sz="1600" dirty="0"/>
                        <a:t>Distance=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125.007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2398.530, 754.101</a:t>
                      </a:r>
                    </a:p>
                    <a:p>
                      <a:r>
                        <a:rPr lang="en-GB" sz="1600" dirty="0"/>
                        <a:t>Distance=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89.360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2483.527, 789.464</a:t>
                      </a:r>
                    </a:p>
                    <a:p>
                      <a:r>
                        <a:rPr lang="en-GB" sz="1600" dirty="0"/>
                        <a:t>Distance=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4.488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247262"/>
                  </a:ext>
                </a:extLst>
              </a:tr>
              <a:tr h="372012">
                <a:tc>
                  <a:txBody>
                    <a:bodyPr/>
                    <a:lstStyle/>
                    <a:p>
                      <a:r>
                        <a:rPr lang="en-GB" sz="1600" dirty="0"/>
                        <a:t>Img_1842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2830.747, 712.845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2421.523, 667.867</a:t>
                      </a:r>
                    </a:p>
                    <a:p>
                      <a:r>
                        <a:rPr lang="en-GB" sz="1600" dirty="0"/>
                        <a:t>Distance=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411.688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-335.120, 714.022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2876.497, 727.725</a:t>
                      </a:r>
                    </a:p>
                    <a:p>
                      <a:r>
                        <a:rPr lang="en-GB" sz="1600" dirty="0"/>
                        <a:t>Distance=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48.109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703443"/>
                  </a:ext>
                </a:extLst>
              </a:tr>
              <a:tr h="372012">
                <a:tc>
                  <a:txBody>
                    <a:bodyPr/>
                    <a:lstStyle/>
                    <a:p>
                      <a:r>
                        <a:rPr lang="en-GB" sz="1600" dirty="0"/>
                        <a:t>Img_1893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376.401, 731.196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336.434, 748.795</a:t>
                      </a:r>
                    </a:p>
                    <a:p>
                      <a:r>
                        <a:rPr lang="en-GB" sz="1600" dirty="0"/>
                        <a:t>Distance=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43.670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351.197, 745.274</a:t>
                      </a:r>
                    </a:p>
                    <a:p>
                      <a:r>
                        <a:rPr lang="en-GB" sz="1600" dirty="0"/>
                        <a:t>Distance=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28.869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332.406, 748.671</a:t>
                      </a:r>
                    </a:p>
                    <a:p>
                      <a:r>
                        <a:rPr lang="en-GB" sz="1600" dirty="0"/>
                        <a:t>Distance=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47.339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528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9958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2269</TotalTime>
  <Words>717</Words>
  <Application>Microsoft Macintosh PowerPoint</Application>
  <PresentationFormat>Overhead</PresentationFormat>
  <Paragraphs>182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Vanishing Point Detection</vt:lpstr>
      <vt:lpstr>The problem</vt:lpstr>
      <vt:lpstr>Detection methods</vt:lpstr>
      <vt:lpstr>General edge based implementation</vt:lpstr>
      <vt:lpstr>Datasets</vt:lpstr>
      <vt:lpstr>Resulting image output</vt:lpstr>
      <vt:lpstr>Eurasian Cities Results</vt:lpstr>
      <vt:lpstr>York Urban Results</vt:lpstr>
      <vt:lpstr>Toulouse Results</vt:lpstr>
      <vt:lpstr>Img_1842</vt:lpstr>
      <vt:lpstr>Thanks for listening.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project title</dc:title>
  <dc:creator>Carron Shankland</dc:creator>
  <cp:lastModifiedBy>Harry Beggs</cp:lastModifiedBy>
  <cp:revision>17</cp:revision>
  <dcterms:created xsi:type="dcterms:W3CDTF">2020-04-03T21:35:56Z</dcterms:created>
  <dcterms:modified xsi:type="dcterms:W3CDTF">2021-03-30T20:40:50Z</dcterms:modified>
</cp:coreProperties>
</file>